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76" r:id="rId4"/>
    <p:sldId id="258" r:id="rId5"/>
    <p:sldId id="259" r:id="rId6"/>
    <p:sldId id="260" r:id="rId7"/>
    <p:sldId id="265" r:id="rId8"/>
    <p:sldId id="261" r:id="rId9"/>
    <p:sldId id="266" r:id="rId10"/>
    <p:sldId id="264" r:id="rId11"/>
    <p:sldId id="268" r:id="rId12"/>
    <p:sldId id="269" r:id="rId13"/>
    <p:sldId id="275" r:id="rId14"/>
    <p:sldId id="262" r:id="rId15"/>
    <p:sldId id="272" r:id="rId16"/>
    <p:sldId id="274" r:id="rId17"/>
    <p:sldId id="271" r:id="rId18"/>
    <p:sldId id="273" r:id="rId1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/>
    <p:restoredTop sz="94699"/>
  </p:normalViewPr>
  <p:slideViewPr>
    <p:cSldViewPr snapToGrid="0">
      <p:cViewPr varScale="1">
        <p:scale>
          <a:sx n="124" d="100"/>
          <a:sy n="124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1E1D-346D-3E4D-9FA8-79EAB948F3A5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5EAED-9C72-304A-B8C2-D8301585B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3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EAED-9C72-304A-B8C2-D8301585BF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3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EAED-9C72-304A-B8C2-D8301585BF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36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EAED-9C72-304A-B8C2-D8301585BF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8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3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5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8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8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4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purple landscape&#10;&#10;Description automatically generated">
            <a:extLst>
              <a:ext uri="{FF2B5EF4-FFF2-40B4-BE49-F238E27FC236}">
                <a16:creationId xmlns:a16="http://schemas.microsoft.com/office/drawing/2014/main" id="{2994293A-697A-4446-5A54-0B5025089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9" r="-1" b="2904"/>
          <a:stretch/>
        </p:blipFill>
        <p:spPr>
          <a:xfrm>
            <a:off x="2286" y="10"/>
            <a:ext cx="9141714" cy="5714990"/>
          </a:xfrm>
          <a:prstGeom prst="rect">
            <a:avLst/>
          </a:prstGeom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3983" cy="5715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6B516-3A6B-A9A6-323C-B57C507F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98" y="1039283"/>
            <a:ext cx="4803416" cy="28757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1" dirty="0"/>
              <a:t>Sales Report and Market Analysis for Fudge </a:t>
            </a:r>
            <a:r>
              <a:rPr lang="en-US" sz="4700" dirty="0"/>
              <a:t>Mart Inc</a:t>
            </a:r>
            <a:r>
              <a:rPr lang="en-US" sz="4700" b="1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E15B4-228C-C81E-EBA9-03E122E4F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97" y="3797086"/>
            <a:ext cx="5661697" cy="14244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b="1" dirty="0"/>
              <a:t>Santhosh </a:t>
            </a:r>
            <a:r>
              <a:rPr lang="en-US" sz="1300" b="1" dirty="0" err="1"/>
              <a:t>Arunagiri</a:t>
            </a:r>
            <a:r>
              <a:rPr lang="en-US" sz="1300" b="1" dirty="0"/>
              <a:t>,  </a:t>
            </a:r>
            <a:r>
              <a:rPr lang="en-US" sz="1300" i="1" dirty="0"/>
              <a:t>Lead BI Technology Analyst</a:t>
            </a:r>
          </a:p>
          <a:p>
            <a:pPr>
              <a:lnSpc>
                <a:spcPct val="100000"/>
              </a:lnSpc>
            </a:pPr>
            <a:r>
              <a:rPr lang="en-US" sz="1300" b="1" dirty="0"/>
              <a:t>Grace Luan, </a:t>
            </a:r>
            <a:r>
              <a:rPr lang="en-US" sz="1300" i="1" dirty="0"/>
              <a:t>Lead Data Architect</a:t>
            </a:r>
          </a:p>
          <a:p>
            <a:pPr>
              <a:lnSpc>
                <a:spcPct val="100000"/>
              </a:lnSpc>
            </a:pPr>
            <a:r>
              <a:rPr lang="en-US" sz="1300" b="1" dirty="0"/>
              <a:t>GS Consulting, Inc 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12/17/2023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4060" y="1146245"/>
            <a:ext cx="2078023" cy="456875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4059" y="0"/>
            <a:ext cx="1030175" cy="5714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8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36D7-0656-694B-4A05-733C8F05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Fudge Mart Inc.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4CF4-9961-D792-5AEE-F479048DB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534" y="1333486"/>
            <a:ext cx="9486690" cy="3926152"/>
          </a:xfrm>
        </p:spPr>
        <p:txBody>
          <a:bodyPr/>
          <a:lstStyle/>
          <a:p>
            <a:r>
              <a:rPr lang="en-US" dirty="0"/>
              <a:t>Top 10 Products Sold in </a:t>
            </a:r>
            <a:r>
              <a:rPr lang="en-US" dirty="0" err="1"/>
              <a:t>Fudgemart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3D02B-47FD-5EF1-034B-57EF572B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41" y="1713731"/>
            <a:ext cx="5683167" cy="3847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672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36D7-0656-694B-4A05-733C8F05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Fudge Mart Inc.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4CF4-9961-D792-5AEE-F479048DB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838" y="1465072"/>
            <a:ext cx="9486690" cy="3926152"/>
          </a:xfrm>
        </p:spPr>
        <p:txBody>
          <a:bodyPr/>
          <a:lstStyle/>
          <a:p>
            <a:r>
              <a:rPr lang="en-US" dirty="0"/>
              <a:t>Top &amp; </a:t>
            </a:r>
            <a:r>
              <a:rPr lang="en-US" dirty="0" err="1"/>
              <a:t>Botton</a:t>
            </a:r>
            <a:r>
              <a:rPr lang="en-US" dirty="0"/>
              <a:t> 10 Qty Sold by Product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93E4A0-279E-4E24-48BA-2CA80B8AB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75" y="1844984"/>
            <a:ext cx="6364224" cy="3602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188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36D7-0656-694B-4A05-733C8F05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Fudge Mart Inc.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6638A-35FE-3932-C392-1E88F0F0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58" y="1350290"/>
            <a:ext cx="4270821" cy="3892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6361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36D7-0656-694B-4A05-733C8F05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Fudge Mart Inc.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AF396-F289-6F70-F723-3A05B143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71" y="1560628"/>
            <a:ext cx="3476599" cy="2930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7F0527-5E16-3FEE-56AF-1397BEED7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36" t="9837" r="5360"/>
          <a:stretch/>
        </p:blipFill>
        <p:spPr>
          <a:xfrm>
            <a:off x="5064309" y="1273165"/>
            <a:ext cx="3738880" cy="39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17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0960"/>
            <a:ext cx="850392" cy="524404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23862" cy="571499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B6FE8-1462-40B3-7D1C-733AFF29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782" y="379468"/>
            <a:ext cx="6807324" cy="12920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Combined analysis for </a:t>
            </a:r>
            <a:r>
              <a:rPr lang="en-US" sz="2800" dirty="0" err="1"/>
              <a:t>FudgeMart</a:t>
            </a:r>
            <a:r>
              <a:rPr lang="en-US" sz="2800" dirty="0"/>
              <a:t> &amp; </a:t>
            </a:r>
            <a:r>
              <a:rPr lang="en-US" sz="2800" dirty="0" err="1"/>
              <a:t>FudgeFlix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C37D6-C9EA-5FE0-1EC8-797AA10F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14" y="1025476"/>
            <a:ext cx="4257641" cy="4183132"/>
          </a:xfrm>
          <a:prstGeom prst="rect">
            <a:avLst/>
          </a:prstGeom>
        </p:spPr>
      </p:pic>
      <p:pic>
        <p:nvPicPr>
          <p:cNvPr id="18" name="Picture 17" descr="A black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9EE0AAAB-70FE-5CD7-3635-53DE0BA45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29" y="1488560"/>
            <a:ext cx="3177892" cy="804281"/>
          </a:xfrm>
          <a:prstGeom prst="rect">
            <a:avLst/>
          </a:prstGeom>
        </p:spPr>
      </p:pic>
      <p:pic>
        <p:nvPicPr>
          <p:cNvPr id="7" name="Picture 6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6EA09119-95D8-7787-15DB-B5C95988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03" y="2477153"/>
            <a:ext cx="3216400" cy="192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32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46243"/>
            <a:ext cx="2078024" cy="456875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030175" cy="571499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5976" y="1146243"/>
            <a:ext cx="2078024" cy="456875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824" y="-2"/>
            <a:ext cx="1030176" cy="571499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34D91-1E7C-2FAB-879E-A0CAEBBC6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49" y="446948"/>
            <a:ext cx="5192254" cy="28757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More cross-selling opportunities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E2B69D9-4AC3-83D7-FB8B-65F1C58C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382" y="246794"/>
            <a:ext cx="1663526" cy="2867603"/>
          </a:xfrm>
          <a:prstGeom prst="rect">
            <a:avLst/>
          </a:prstGeom>
        </p:spPr>
      </p:pic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0ED13D-50DE-6B38-5B67-951DE0363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5898" y="246794"/>
            <a:ext cx="1369153" cy="2867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0609B2-59A5-D175-09D4-9EEDB6CC2C14}"/>
              </a:ext>
            </a:extLst>
          </p:cNvPr>
          <p:cNvSpPr txBox="1"/>
          <p:nvPr/>
        </p:nvSpPr>
        <p:spPr>
          <a:xfrm>
            <a:off x="495612" y="1588116"/>
            <a:ext cx="5192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48% of FM customers are also FF subscribers.</a:t>
            </a:r>
          </a:p>
          <a:p>
            <a:r>
              <a:rPr lang="en-US" dirty="0"/>
              <a:t>34% of FF subscribers are FM customers.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D3C0EB-E2E9-A8DE-2F71-52CC80D71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2" y="2263516"/>
            <a:ext cx="5098635" cy="3064605"/>
          </a:xfrm>
          <a:prstGeom prst="rect">
            <a:avLst/>
          </a:prstGeom>
        </p:spPr>
      </p:pic>
      <p:pic>
        <p:nvPicPr>
          <p:cNvPr id="17" name="Picture 16" descr="A screenshot of a table&#10;&#10;Description automatically generated">
            <a:extLst>
              <a:ext uri="{FF2B5EF4-FFF2-40B4-BE49-F238E27FC236}">
                <a16:creationId xmlns:a16="http://schemas.microsoft.com/office/drawing/2014/main" id="{EC9D0343-BE79-EE90-37BC-5E53637E9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672" y="3641500"/>
            <a:ext cx="3043236" cy="1706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B0F8D8-20BC-A842-4EBD-B4AC8F104990}"/>
              </a:ext>
            </a:extLst>
          </p:cNvPr>
          <p:cNvSpPr txBox="1"/>
          <p:nvPr/>
        </p:nvSpPr>
        <p:spPr>
          <a:xfrm>
            <a:off x="5828073" y="317902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Spending Customers</a:t>
            </a:r>
          </a:p>
        </p:txBody>
      </p:sp>
    </p:spTree>
    <p:extLst>
      <p:ext uri="{BB962C8B-B14F-4D97-AF65-F5344CB8AC3E}">
        <p14:creationId xmlns:p14="http://schemas.microsoft.com/office/powerpoint/2010/main" val="675049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0E21B-6B64-3333-1B67-074FCCAC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18" y="315060"/>
            <a:ext cx="8516988" cy="48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9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9CF2-D46C-A39C-532E-F242E100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B6AA4-F544-90B5-2932-8443FF46E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33486"/>
            <a:ext cx="6780113" cy="3926152"/>
          </a:xfrm>
        </p:spPr>
        <p:txBody>
          <a:bodyPr/>
          <a:lstStyle/>
          <a:p>
            <a:r>
              <a:rPr lang="en-US" dirty="0"/>
              <a:t>Fudge Mart need to increase sales as the overall sales is slowing down.</a:t>
            </a:r>
          </a:p>
          <a:p>
            <a:r>
              <a:rPr lang="en-US" dirty="0"/>
              <a:t>Invest more on marketing to convert FF customers to FM, focusing on states such as Florida, Texas, Virginia and Wyoming.</a:t>
            </a:r>
          </a:p>
          <a:p>
            <a:r>
              <a:rPr lang="en-US" dirty="0"/>
              <a:t>For states with lower sales on FM, increase investment on promotional offers.</a:t>
            </a:r>
          </a:p>
          <a:p>
            <a:r>
              <a:rPr lang="en-US" dirty="0"/>
              <a:t>Negotiate wholesale prices and increase the profit margin.</a:t>
            </a:r>
          </a:p>
        </p:txBody>
      </p:sp>
    </p:spTree>
    <p:extLst>
      <p:ext uri="{BB962C8B-B14F-4D97-AF65-F5344CB8AC3E}">
        <p14:creationId xmlns:p14="http://schemas.microsoft.com/office/powerpoint/2010/main" val="3553437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9CF2-D46C-A39C-532E-F242E100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B6AA4-F544-90B5-2932-8443FF46E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6780113" cy="392615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Several hands raised and ready to answer a question">
            <a:extLst>
              <a:ext uri="{FF2B5EF4-FFF2-40B4-BE49-F238E27FC236}">
                <a16:creationId xmlns:a16="http://schemas.microsoft.com/office/drawing/2014/main" id="{CE107D80-F770-7656-38CE-5F18650A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44" y="1197864"/>
            <a:ext cx="7700880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8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2A2CC-A9EF-CA3A-0E6D-0FAD3C4C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782" y="379468"/>
            <a:ext cx="7115018" cy="1292016"/>
          </a:xfrm>
        </p:spPr>
        <p:txBody>
          <a:bodyPr>
            <a:normAutofit/>
          </a:bodyPr>
          <a:lstStyle/>
          <a:p>
            <a:r>
              <a:rPr lang="en-US" dirty="0"/>
              <a:t>Business Case &amp; Goal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0960"/>
            <a:ext cx="850392" cy="524404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3862" cy="5715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6492DDF-20B7-35FA-3C1A-E5D552189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782" y="1881321"/>
            <a:ext cx="7525201" cy="2423318"/>
          </a:xfrm>
        </p:spPr>
        <p:txBody>
          <a:bodyPr/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The business case of the project is to build a data warehouse from scratch and provide BI solutions by integrating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Fudgemart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Fudgeflix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data as Fudge Mart Inc. and provide recommendations on </a:t>
            </a:r>
            <a:r>
              <a:rPr lang="en-US" b="1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rPr>
              <a:t>enhancing business sales and bringing insights on business and marketing opportunities.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8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4" grpId="0" build="p"/>
      <p:bldP spid="14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DC75-0395-70F2-C649-AC093170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E44C4-2B2D-DEAE-EBA6-FF80131F3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93589"/>
            <a:ext cx="7168832" cy="3926152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latin typeface="Helvetica Neue" panose="02000503000000020004" pitchFamily="2" charset="0"/>
              </a:rPr>
              <a:t>Increase overall sales for both </a:t>
            </a:r>
            <a:r>
              <a:rPr lang="en-US" b="1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Fudgemart</a:t>
            </a:r>
            <a:r>
              <a:rPr lang="en-US" b="1" dirty="0">
                <a:solidFill>
                  <a:schemeClr val="accent2"/>
                </a:solidFill>
                <a:latin typeface="Helvetica Neue" panose="02000503000000020004" pitchFamily="2" charset="0"/>
              </a:rPr>
              <a:t> and </a:t>
            </a:r>
            <a:r>
              <a:rPr lang="en-US" b="1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Fudgeflix</a:t>
            </a:r>
            <a:r>
              <a:rPr lang="en-US" b="1" dirty="0">
                <a:solidFill>
                  <a:schemeClr val="accent2"/>
                </a:solidFill>
                <a:latin typeface="Helvetica Neue" panose="02000503000000020004" pitchFamily="2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b="1" dirty="0">
                <a:latin typeface="Helvetica Neue" panose="02000503000000020004" pitchFamily="2" charset="0"/>
              </a:rPr>
              <a:t>Manage and improve the return policy process. 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b="1" dirty="0">
                <a:latin typeface="Helvetica Neue" panose="02000503000000020004" pitchFamily="2" charset="0"/>
              </a:rPr>
              <a:t>Manage product demand and supply. 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b="1" dirty="0">
                <a:latin typeface="Helvetica Neue" panose="02000503000000020004" pitchFamily="2" charset="0"/>
              </a:rPr>
              <a:t>Increase ratings of the products and titles.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Helvetica Neue" panose="02000503000000020004" pitchFamily="2" charset="0"/>
              </a:rPr>
              <a:t>Identify more business opportunities by merging the </a:t>
            </a:r>
            <a:r>
              <a:rPr lang="en-US" b="1" dirty="0" err="1">
                <a:latin typeface="Helvetica Neue" panose="02000503000000020004" pitchFamily="2" charset="0"/>
              </a:rPr>
              <a:t>Fudgemart</a:t>
            </a:r>
            <a:r>
              <a:rPr lang="en-US" b="1" dirty="0">
                <a:latin typeface="Helvetica Neue" panose="02000503000000020004" pitchFamily="2" charset="0"/>
              </a:rPr>
              <a:t> and </a:t>
            </a:r>
            <a:r>
              <a:rPr lang="en-US" b="1" dirty="0" err="1">
                <a:latin typeface="Helvetica Neue" panose="02000503000000020004" pitchFamily="2" charset="0"/>
              </a:rPr>
              <a:t>Fudgeflix</a:t>
            </a:r>
            <a:r>
              <a:rPr lang="en-US" b="1" dirty="0">
                <a:latin typeface="Helvetica Neue" panose="02000503000000020004" pitchFamily="2" charset="0"/>
              </a:rPr>
              <a:t> customer databases. How could streaming business help driving more sales, or vice versa.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7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34E3A-5CCF-9573-EC2A-ECEB222D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782" y="379468"/>
            <a:ext cx="7115018" cy="1292016"/>
          </a:xfrm>
        </p:spPr>
        <p:txBody>
          <a:bodyPr>
            <a:normAutofit/>
          </a:bodyPr>
          <a:lstStyle/>
          <a:p>
            <a:r>
              <a:rPr lang="en-US" dirty="0"/>
              <a:t>Business Questions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0960"/>
            <a:ext cx="850392" cy="524404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3862" cy="5715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8683-E5BB-5045-5C42-4F39BBAB8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782" y="1340069"/>
            <a:ext cx="7369894" cy="383102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What are the top 5 and bottom 5states in sales? 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What are the most and the least popular products at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Fudgemart</a:t>
            </a:r>
            <a:r>
              <a:rPr lang="en-US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What are the products that have generated the most and the least revenue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Fudgemart</a:t>
            </a:r>
            <a:r>
              <a:rPr lang="en-US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Which </a:t>
            </a:r>
            <a:r>
              <a:rPr lang="en-US" dirty="0">
                <a:latin typeface="Helvetica Neue" panose="02000503000000020004" pitchFamily="2" charset="0"/>
              </a:rPr>
              <a:t>plan</a:t>
            </a:r>
            <a:r>
              <a:rPr lang="en-US" dirty="0">
                <a:effectLst/>
                <a:latin typeface="Helvetica Neue" panose="02000503000000020004" pitchFamily="2" charset="0"/>
              </a:rPr>
              <a:t> tier is the most and the least popular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Fudgeflix</a:t>
            </a:r>
            <a:r>
              <a:rPr lang="en-US" dirty="0">
                <a:effectLst/>
                <a:latin typeface="Helvetica Neue" panose="02000503000000020004" pitchFamily="2" charset="0"/>
              </a:rPr>
              <a:t>? 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KPIs of company performance.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Identify more opportunities. </a:t>
            </a:r>
            <a:r>
              <a:rPr lang="en-US" dirty="0">
                <a:latin typeface="Helvetica Neue" panose="02000503000000020004" pitchFamily="2" charset="0"/>
              </a:rPr>
              <a:t>Is adding </a:t>
            </a:r>
            <a:r>
              <a:rPr lang="en-US" dirty="0" err="1">
                <a:latin typeface="Helvetica Neue" panose="02000503000000020004" pitchFamily="2" charset="0"/>
              </a:rPr>
              <a:t>Fudgeflix</a:t>
            </a:r>
            <a:r>
              <a:rPr lang="en-US" dirty="0">
                <a:latin typeface="Helvetica Neue" panose="02000503000000020004" pitchFamily="2" charset="0"/>
              </a:rPr>
              <a:t> streaming services benefit the company’s overall performance?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2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C391-9881-FA00-784B-49C18CCF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Achieve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DB82D-D643-9C53-5FE3-104858FD5B8A}"/>
              </a:ext>
            </a:extLst>
          </p:cNvPr>
          <p:cNvSpPr txBox="1"/>
          <p:nvPr/>
        </p:nvSpPr>
        <p:spPr>
          <a:xfrm>
            <a:off x="5202526" y="1596261"/>
            <a:ext cx="3633797" cy="603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just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100" dirty="0">
                <a:latin typeface="Helvetica Neue" panose="02000503000000020004" pitchFamily="2" charset="0"/>
                <a:sym typeface="Times New Roman"/>
              </a:rPr>
              <a:t>ETL Tools Used - SSIS, SSAS</a:t>
            </a:r>
          </a:p>
          <a:p>
            <a:pPr marL="114300" lvl="0" algn="just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100" dirty="0">
                <a:latin typeface="Helvetica Neue" panose="02000503000000020004" pitchFamily="2" charset="0"/>
                <a:sym typeface="Times New Roman"/>
              </a:rPr>
              <a:t>BI Tools Used - Power BI &amp; Microsoft PowerPivot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182C0F-480B-CCC9-B0A1-5F46E4F4EE34}"/>
              </a:ext>
            </a:extLst>
          </p:cNvPr>
          <p:cNvGrpSpPr/>
          <p:nvPr/>
        </p:nvGrpSpPr>
        <p:grpSpPr>
          <a:xfrm>
            <a:off x="248286" y="1377881"/>
            <a:ext cx="4896093" cy="1051251"/>
            <a:chOff x="1127209" y="1230571"/>
            <a:chExt cx="5700505" cy="13419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B3ED85-14B3-751C-1811-CA37A8CC4F5A}"/>
                </a:ext>
              </a:extLst>
            </p:cNvPr>
            <p:cNvSpPr/>
            <p:nvPr/>
          </p:nvSpPr>
          <p:spPr>
            <a:xfrm>
              <a:off x="1127210" y="1230571"/>
              <a:ext cx="1915535" cy="56669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Stage </a:t>
              </a:r>
              <a:r>
                <a:rPr lang="en-US" sz="1050" dirty="0" err="1"/>
                <a:t>Fudgemart</a:t>
              </a:r>
              <a:r>
                <a:rPr lang="en-US" sz="1050" dirty="0"/>
                <a:t> Customer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026494-0393-52E4-8106-27F3686F4FA1}"/>
                </a:ext>
              </a:extLst>
            </p:cNvPr>
            <p:cNvSpPr/>
            <p:nvPr/>
          </p:nvSpPr>
          <p:spPr>
            <a:xfrm>
              <a:off x="1127209" y="2005780"/>
              <a:ext cx="1915535" cy="56669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Stage </a:t>
              </a:r>
              <a:r>
                <a:rPr lang="en-US" sz="1050" dirty="0" err="1"/>
                <a:t>Fudgeflix</a:t>
              </a:r>
              <a:r>
                <a:rPr lang="en-US" sz="1050" dirty="0"/>
                <a:t> Customer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02F844-DE10-5063-6C83-F36FE4AFB74D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042745" y="1513920"/>
              <a:ext cx="409903" cy="28334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DA687AE-C5C9-01F7-7A82-987828A6F57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3042744" y="2005780"/>
              <a:ext cx="409903" cy="28334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5735F6-8BF2-EEC7-1A5F-7DAE706CBDE6}"/>
                </a:ext>
              </a:extLst>
            </p:cNvPr>
            <p:cNvSpPr/>
            <p:nvPr/>
          </p:nvSpPr>
          <p:spPr>
            <a:xfrm>
              <a:off x="3485974" y="1563744"/>
              <a:ext cx="1455035" cy="56669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Combined as Fudge Customer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13AB383-8DC3-36EE-2535-B5FDC2BA1581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4941009" y="1847093"/>
              <a:ext cx="39492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7E058B-3182-AF13-DC5E-3FC28E24C2F6}"/>
                </a:ext>
              </a:extLst>
            </p:cNvPr>
            <p:cNvSpPr/>
            <p:nvPr/>
          </p:nvSpPr>
          <p:spPr>
            <a:xfrm>
              <a:off x="5372679" y="1513920"/>
              <a:ext cx="1455035" cy="56669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Load to DW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Fudge Customer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E8D290-8EAA-CD09-7831-7A96C62A111C}"/>
              </a:ext>
            </a:extLst>
          </p:cNvPr>
          <p:cNvGrpSpPr/>
          <p:nvPr/>
        </p:nvGrpSpPr>
        <p:grpSpPr>
          <a:xfrm>
            <a:off x="248286" y="2607673"/>
            <a:ext cx="4896093" cy="1051251"/>
            <a:chOff x="1127209" y="1230571"/>
            <a:chExt cx="5700505" cy="134190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599A570-38F1-A25F-6A93-C8C0B12A0239}"/>
                </a:ext>
              </a:extLst>
            </p:cNvPr>
            <p:cNvSpPr/>
            <p:nvPr/>
          </p:nvSpPr>
          <p:spPr>
            <a:xfrm>
              <a:off x="1127210" y="1230571"/>
              <a:ext cx="1915535" cy="56669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Stage </a:t>
              </a:r>
              <a:r>
                <a:rPr lang="en-US" sz="1050" dirty="0" err="1"/>
                <a:t>Fudgemart</a:t>
              </a:r>
              <a:r>
                <a:rPr lang="en-US" sz="1050" dirty="0"/>
                <a:t> </a:t>
              </a:r>
              <a:r>
                <a:rPr lang="en-US" sz="1050" dirty="0" err="1"/>
                <a:t>Produt</a:t>
              </a:r>
              <a:endParaRPr lang="en-US" sz="105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7349CF-0B7F-1D93-3D38-106BE53BEB69}"/>
                </a:ext>
              </a:extLst>
            </p:cNvPr>
            <p:cNvSpPr/>
            <p:nvPr/>
          </p:nvSpPr>
          <p:spPr>
            <a:xfrm>
              <a:off x="1127209" y="2005780"/>
              <a:ext cx="1915535" cy="56669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Stage </a:t>
              </a:r>
              <a:r>
                <a:rPr lang="en-US" sz="1050" dirty="0" err="1"/>
                <a:t>Fudgeflix</a:t>
              </a:r>
              <a:r>
                <a:rPr lang="en-US" sz="1050" dirty="0"/>
                <a:t> Product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64B324-AFAB-702C-0F39-7510DD04644A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3042745" y="1513920"/>
              <a:ext cx="409903" cy="28334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4CC8D81-49BE-581E-A177-1BB07632CEF2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3042744" y="2005780"/>
              <a:ext cx="409903" cy="28334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087A77B-8ADB-F69A-3075-B5160C844D97}"/>
                </a:ext>
              </a:extLst>
            </p:cNvPr>
            <p:cNvSpPr/>
            <p:nvPr/>
          </p:nvSpPr>
          <p:spPr>
            <a:xfrm>
              <a:off x="3485974" y="1563744"/>
              <a:ext cx="1455035" cy="56669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Combined as Fudge Product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6CE1A26-CEF1-03C2-2CDC-F880F32E471A}"/>
                </a:ext>
              </a:extLst>
            </p:cNvPr>
            <p:cNvCxnSpPr>
              <a:stCxn id="33" idx="3"/>
            </p:cNvCxnSpPr>
            <p:nvPr/>
          </p:nvCxnSpPr>
          <p:spPr>
            <a:xfrm>
              <a:off x="4941009" y="1847093"/>
              <a:ext cx="39492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2921D3-4F9D-69BE-A3EB-1C1F984F38BA}"/>
                </a:ext>
              </a:extLst>
            </p:cNvPr>
            <p:cNvSpPr/>
            <p:nvPr/>
          </p:nvSpPr>
          <p:spPr>
            <a:xfrm>
              <a:off x="5372679" y="1513920"/>
              <a:ext cx="1455035" cy="56669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Load to DW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Fudge Product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B39BA6-D258-BF47-A546-B2D4DDD7994A}"/>
              </a:ext>
            </a:extLst>
          </p:cNvPr>
          <p:cNvGrpSpPr/>
          <p:nvPr/>
        </p:nvGrpSpPr>
        <p:grpSpPr>
          <a:xfrm>
            <a:off x="248286" y="3832851"/>
            <a:ext cx="4896093" cy="1051251"/>
            <a:chOff x="1127209" y="1230571"/>
            <a:chExt cx="5700505" cy="13419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9DCDE29-37B6-D12E-3C25-E13A0EB583DC}"/>
                </a:ext>
              </a:extLst>
            </p:cNvPr>
            <p:cNvSpPr/>
            <p:nvPr/>
          </p:nvSpPr>
          <p:spPr>
            <a:xfrm>
              <a:off x="1127210" y="1230571"/>
              <a:ext cx="1915535" cy="56669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Stage </a:t>
              </a:r>
              <a:r>
                <a:rPr lang="en-US" sz="1050" dirty="0" err="1"/>
                <a:t>Fudgemart</a:t>
              </a:r>
              <a:r>
                <a:rPr lang="en-US" sz="1050" dirty="0"/>
                <a:t> Sales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EE108CE-768D-E6CE-263C-7910746328A6}"/>
                </a:ext>
              </a:extLst>
            </p:cNvPr>
            <p:cNvSpPr/>
            <p:nvPr/>
          </p:nvSpPr>
          <p:spPr>
            <a:xfrm>
              <a:off x="1127209" y="2005780"/>
              <a:ext cx="1915535" cy="56669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Stage </a:t>
              </a:r>
              <a:r>
                <a:rPr lang="en-US" sz="1050" dirty="0" err="1"/>
                <a:t>Fudgeflix</a:t>
              </a:r>
              <a:r>
                <a:rPr lang="en-US" sz="1050" dirty="0"/>
                <a:t> Sales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F38B995-05C5-0D64-DF4B-80EEC0CACA30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042745" y="1513920"/>
              <a:ext cx="409903" cy="28334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438BFF7-5C9C-AE0A-4E3E-9F4D8A1F57C6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042744" y="2005780"/>
              <a:ext cx="409903" cy="28334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80957E-A1EE-837C-AB7F-7F3B1620774C}"/>
                </a:ext>
              </a:extLst>
            </p:cNvPr>
            <p:cNvSpPr/>
            <p:nvPr/>
          </p:nvSpPr>
          <p:spPr>
            <a:xfrm>
              <a:off x="3485974" y="1563744"/>
              <a:ext cx="1455035" cy="56669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Combined as Fudge Sales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17D5D97-D665-8252-D5E7-6273206C2CCF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4941009" y="1847093"/>
              <a:ext cx="39492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0C255C8-21BC-4664-BB2F-975044DDD82A}"/>
                </a:ext>
              </a:extLst>
            </p:cNvPr>
            <p:cNvSpPr/>
            <p:nvPr/>
          </p:nvSpPr>
          <p:spPr>
            <a:xfrm>
              <a:off x="5372679" y="1513920"/>
              <a:ext cx="1455035" cy="56669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Load to DW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Fudge Sales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3378085-0263-9C12-6260-231697D57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332" y="2415003"/>
            <a:ext cx="3554991" cy="21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57F0-DAB3-4A94-36C5-A71FF6264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790" y="513235"/>
            <a:ext cx="7556291" cy="1080416"/>
          </a:xfrm>
        </p:spPr>
        <p:txBody>
          <a:bodyPr>
            <a:normAutofit/>
          </a:bodyPr>
          <a:lstStyle/>
          <a:p>
            <a:r>
              <a:rPr lang="en-US" sz="4000" dirty="0"/>
              <a:t>MOLAP Cube - Star Schemas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A2D2E6-4FD0-7D79-A7CE-1E4C9FA0D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3443" y="1284845"/>
            <a:ext cx="2260638" cy="39014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195FE-C849-455F-F2F6-86E5B4B2D359}"/>
              </a:ext>
            </a:extLst>
          </p:cNvPr>
          <p:cNvSpPr txBox="1"/>
          <p:nvPr/>
        </p:nvSpPr>
        <p:spPr>
          <a:xfrm>
            <a:off x="1089061" y="1284845"/>
            <a:ext cx="547949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600" dirty="0">
                <a:effectLst/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Assu</a:t>
            </a:r>
            <a:r>
              <a:rPr lang="en-GB" sz="1600" dirty="0"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mptions:</a:t>
            </a:r>
          </a:p>
          <a:p>
            <a:pPr marL="285750" lvl="0" indent="-171450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Qu</a:t>
            </a:r>
            <a:r>
              <a:rPr lang="en-GB" sz="1600" dirty="0"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antity for </a:t>
            </a:r>
            <a:r>
              <a:rPr lang="en-GB" sz="1600" dirty="0" err="1"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Fudgeflix</a:t>
            </a:r>
            <a:r>
              <a:rPr lang="en-GB" sz="1600" dirty="0"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: [billed amount]/[plan </a:t>
            </a:r>
            <a:r>
              <a:rPr lang="en-GB" sz="1600" dirty="0" err="1"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pirce</a:t>
            </a:r>
            <a:r>
              <a:rPr lang="en-GB" sz="1600" dirty="0"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] = 1</a:t>
            </a:r>
          </a:p>
          <a:p>
            <a:pPr marL="285750" lvl="0" indent="-171450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To get </a:t>
            </a:r>
            <a:r>
              <a:rPr lang="en-GB" sz="1600" dirty="0" err="1"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Fudgeflix’s</a:t>
            </a:r>
            <a:r>
              <a:rPr lang="en-GB" sz="1600" dirty="0"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 profit, use [plan price] – 0, since we are not given the operational cost, and the company already purchased the titles.</a:t>
            </a:r>
          </a:p>
          <a:p>
            <a:pPr marL="285750" lvl="0" indent="-171450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To get </a:t>
            </a:r>
            <a:r>
              <a:rPr lang="en-GB" sz="1600" dirty="0" err="1">
                <a:effectLst/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Fudgemart</a:t>
            </a:r>
            <a:r>
              <a:rPr lang="en-GB" sz="1600" dirty="0">
                <a:effectLst/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 profit, use [unit price] – [wholesale price]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4717E4B-DC2D-CEC1-9A6F-B3E5D6C2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9" y="3363552"/>
            <a:ext cx="5896303" cy="18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landscape&#10;&#10;Description automatically generated">
            <a:extLst>
              <a:ext uri="{FF2B5EF4-FFF2-40B4-BE49-F238E27FC236}">
                <a16:creationId xmlns:a16="http://schemas.microsoft.com/office/drawing/2014/main" id="{2994293A-697A-4446-5A54-0B5025089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9" r="-1" b="2904"/>
          <a:stretch/>
        </p:blipFill>
        <p:spPr>
          <a:xfrm>
            <a:off x="0" y="10"/>
            <a:ext cx="9141714" cy="5714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6B516-3A6B-A9A6-323C-B57C507F7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553" y="2156539"/>
            <a:ext cx="6178608" cy="119355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1" dirty="0">
                <a:solidFill>
                  <a:srgbClr val="FFFFFF"/>
                </a:solidFill>
              </a:rPr>
              <a:t>Showcase the Interactive BI Dashboard</a:t>
            </a:r>
          </a:p>
        </p:txBody>
      </p:sp>
    </p:spTree>
    <p:extLst>
      <p:ext uri="{BB962C8B-B14F-4D97-AF65-F5344CB8AC3E}">
        <p14:creationId xmlns:p14="http://schemas.microsoft.com/office/powerpoint/2010/main" val="34868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36D7-0656-694B-4A05-733C8F05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Fudge Mart Inc.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4CF4-9961-D792-5AEE-F479048DB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086" y="1419352"/>
            <a:ext cx="7594949" cy="3926152"/>
          </a:xfrm>
        </p:spPr>
        <p:txBody>
          <a:bodyPr/>
          <a:lstStyle/>
          <a:p>
            <a:r>
              <a:rPr lang="en-US" dirty="0"/>
              <a:t>Overall sales: The combined sale of </a:t>
            </a:r>
            <a:r>
              <a:rPr lang="en-US" dirty="0" err="1"/>
              <a:t>Fudgemart</a:t>
            </a:r>
            <a:r>
              <a:rPr lang="en-US" dirty="0"/>
              <a:t> and </a:t>
            </a:r>
            <a:r>
              <a:rPr lang="en-US" dirty="0" err="1"/>
              <a:t>Fudgeflix</a:t>
            </a:r>
            <a:r>
              <a:rPr lang="en-US" dirty="0"/>
              <a:t> is approx. ~ 2.99 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7244A-BC51-F910-70EC-C8D6913CE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64" y="2209959"/>
            <a:ext cx="5224570" cy="332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AF785-3877-A92D-E420-C9C229BC7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11" y="2480796"/>
            <a:ext cx="1568531" cy="977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122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36D7-0656-694B-4A05-733C8F05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Fudge Mart Inc.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4CF4-9961-D792-5AEE-F479048DB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508" y="1333486"/>
            <a:ext cx="9486690" cy="3926152"/>
          </a:xfrm>
        </p:spPr>
        <p:txBody>
          <a:bodyPr/>
          <a:lstStyle/>
          <a:p>
            <a:r>
              <a:rPr lang="en-US" dirty="0"/>
              <a:t>States top 5, and bottom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B3FDF-4D51-2B30-4EAC-C14BE0BC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98" y="1782073"/>
            <a:ext cx="5989320" cy="379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52770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</TotalTime>
  <Words>511</Words>
  <Application>Microsoft Macintosh PowerPoint</Application>
  <PresentationFormat>On-screen Show (16:10)</PresentationFormat>
  <Paragraphs>69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Avenir Next</vt:lpstr>
      <vt:lpstr>Calibri</vt:lpstr>
      <vt:lpstr>Helvetica Neue</vt:lpstr>
      <vt:lpstr>Neue Haas Grotesk Text Pro</vt:lpstr>
      <vt:lpstr>InterweaveVTI</vt:lpstr>
      <vt:lpstr>Sales Report and Market Analysis for Fudge Mart Inc.</vt:lpstr>
      <vt:lpstr>Business Case &amp; Goal</vt:lpstr>
      <vt:lpstr>Business Process</vt:lpstr>
      <vt:lpstr>Business Questions</vt:lpstr>
      <vt:lpstr>How We Achieve it?</vt:lpstr>
      <vt:lpstr>MOLAP Cube - Star Schemas</vt:lpstr>
      <vt:lpstr>Showcase the Interactive BI Dashboard</vt:lpstr>
      <vt:lpstr>Fudge Mart Inc. Analysis</vt:lpstr>
      <vt:lpstr>Fudge Mart Inc. Analysis</vt:lpstr>
      <vt:lpstr>Fudge Mart Inc. Analysis</vt:lpstr>
      <vt:lpstr>Fudge Mart Inc. Analysis</vt:lpstr>
      <vt:lpstr>Fudge Mart Inc. Analysis</vt:lpstr>
      <vt:lpstr>Fudge Mart Inc. Analysis</vt:lpstr>
      <vt:lpstr>Combined analysis for FudgeMart &amp; FudgeFlix</vt:lpstr>
      <vt:lpstr>More cross-selling opportunities</vt:lpstr>
      <vt:lpstr>PowerPoint Presentation</vt:lpstr>
      <vt:lpstr>Recommendations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 Luan</dc:creator>
  <cp:lastModifiedBy>Qi Luan</cp:lastModifiedBy>
  <cp:revision>38</cp:revision>
  <dcterms:created xsi:type="dcterms:W3CDTF">2023-12-15T05:37:32Z</dcterms:created>
  <dcterms:modified xsi:type="dcterms:W3CDTF">2023-12-18T01:10:04Z</dcterms:modified>
</cp:coreProperties>
</file>